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40" r:id="rId12"/>
    <p:sldId id="341" r:id="rId13"/>
    <p:sldId id="266" r:id="rId14"/>
    <p:sldId id="265" r:id="rId15"/>
    <p:sldId id="336" r:id="rId16"/>
    <p:sldId id="276" r:id="rId17"/>
    <p:sldId id="303" r:id="rId18"/>
    <p:sldId id="342" r:id="rId19"/>
    <p:sldId id="338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43" r:id="rId41"/>
    <p:sldId id="319" r:id="rId42"/>
    <p:sldId id="321" r:id="rId43"/>
    <p:sldId id="322" r:id="rId44"/>
    <p:sldId id="323" r:id="rId45"/>
    <p:sldId id="345" r:id="rId46"/>
    <p:sldId id="346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 Nearest Neighbors</c:v>
                </c:pt>
                <c:pt idx="1">
                  <c:v>Decision Tree</c:v>
                </c:pt>
                <c:pt idx="2">
                  <c:v>SVM</c:v>
                </c:pt>
                <c:pt idx="3">
                  <c:v>Logistic Regression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0.83399999999999996</c:v>
                </c:pt>
                <c:pt idx="1">
                  <c:v>0.94399999999999995</c:v>
                </c:pt>
                <c:pt idx="2">
                  <c:v>0.83399999999999996</c:v>
                </c:pt>
                <c:pt idx="3">
                  <c:v>0.83399999999999996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5C-4EC3-8A3E-7E24EF329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6381696"/>
        <c:axId val="1376382528"/>
      </c:barChart>
      <c:catAx>
        <c:axId val="137638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382528"/>
        <c:crosses val="autoZero"/>
        <c:auto val="1"/>
        <c:lblAlgn val="ctr"/>
        <c:lblOffset val="100"/>
        <c:noMultiLvlLbl val="0"/>
      </c:catAx>
      <c:valAx>
        <c:axId val="137638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381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 custT="1"/>
      <dgm:spPr/>
      <dgm:t>
        <a:bodyPr/>
        <a:lstStyle/>
        <a:p>
          <a:r>
            <a:rPr lang="en-CA" sz="1800" dirty="0"/>
            <a:t>Target a specific endpoint of the API</a:t>
          </a:r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 custT="1"/>
      <dgm:spPr/>
      <dgm:t>
        <a:bodyPr/>
        <a:lstStyle/>
        <a:p>
          <a:r>
            <a:rPr lang="en-CA" sz="1800" dirty="0"/>
            <a:t>Perform a get request to obtain data</a:t>
          </a:r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 custT="1"/>
      <dgm:spPr/>
      <dgm:t>
        <a:bodyPr/>
        <a:lstStyle/>
        <a:p>
          <a:r>
            <a:rPr lang="en-CA" sz="1800" dirty="0"/>
            <a:t>View result by calling the .</a:t>
          </a:r>
          <a:r>
            <a:rPr lang="en-CA" sz="1800" dirty="0" err="1"/>
            <a:t>json</a:t>
          </a:r>
          <a:r>
            <a:rPr lang="en-CA" sz="1800" dirty="0"/>
            <a:t>() method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956706B2-B8A5-49F2-A212-38B05919E3CA}">
      <dgm:prSet phldrT="[Text]" custT="1"/>
      <dgm:spPr/>
      <dgm:t>
        <a:bodyPr/>
        <a:lstStyle/>
        <a:p>
          <a:r>
            <a:rPr lang="en-CA" sz="1600" dirty="0"/>
            <a:t>Convert JSON objects to </a:t>
          </a:r>
          <a:r>
            <a:rPr lang="en-CA" sz="1600" dirty="0" err="1"/>
            <a:t>dataframe</a:t>
          </a:r>
          <a:r>
            <a:rPr lang="en-CA" sz="1600" dirty="0"/>
            <a:t> using </a:t>
          </a:r>
          <a:r>
            <a:rPr lang="en-CA" sz="1600" dirty="0" err="1"/>
            <a:t>json_normalize</a:t>
          </a:r>
          <a:r>
            <a:rPr lang="en-CA" sz="1600" dirty="0"/>
            <a:t> function</a:t>
          </a:r>
        </a:p>
      </dgm:t>
    </dgm:pt>
    <dgm:pt modelId="{5AF7393B-51ED-4C2E-A6D6-8F02CCDC0DAA}" type="parTrans" cxnId="{D0038312-85EB-46A6-A507-60F4B774A262}">
      <dgm:prSet/>
      <dgm:spPr/>
      <dgm:t>
        <a:bodyPr/>
        <a:lstStyle/>
        <a:p>
          <a:endParaRPr lang="en-CA"/>
        </a:p>
      </dgm:t>
    </dgm:pt>
    <dgm:pt modelId="{C1AD5BFD-09B1-4440-9FA4-ED024D135B88}" type="sibTrans" cxnId="{D0038312-85EB-46A6-A507-60F4B774A262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4A2160E6-3D2C-435E-9178-91755542C8F9}" type="pres">
      <dgm:prSet presAssocID="{C22B6B8B-4390-4F0B-BD0B-C8737C45A63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2938C7-8347-4541-8119-6D0F9933E80E}" type="pres">
      <dgm:prSet presAssocID="{CA26B641-EAEE-46BE-BF92-1A55E9D3195A}" presName="parTxOnlySpace" presStyleCnt="0"/>
      <dgm:spPr/>
    </dgm:pt>
    <dgm:pt modelId="{9F7865D3-9030-4ED5-99AF-C6E8F9D584B0}" type="pres">
      <dgm:prSet presAssocID="{B51856EB-C1BF-4CCC-AD41-7FD5A2419C7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8212931-A2CA-4846-A96D-58A6002FFA3C}" type="pres">
      <dgm:prSet presAssocID="{92542623-BF5C-4694-8CD6-22558E55D15E}" presName="parTxOnlySpace" presStyleCnt="0"/>
      <dgm:spPr/>
    </dgm:pt>
    <dgm:pt modelId="{937B3670-5784-486D-A16A-91580E5CC1CA}" type="pres">
      <dgm:prSet presAssocID="{2D7C0EC8-CC92-4F3D-9198-856B8F3973E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1496777-379A-4700-AD14-38CDB24E8BB8}" type="pres">
      <dgm:prSet presAssocID="{D0DB6A98-5EB9-4331-8858-2B7F965B2EBA}" presName="parTxOnlySpace" presStyleCnt="0"/>
      <dgm:spPr/>
    </dgm:pt>
    <dgm:pt modelId="{ECF58AA9-7FC6-48B2-A5DA-2787F116E371}" type="pres">
      <dgm:prSet presAssocID="{956706B2-B8A5-49F2-A212-38B05919E3C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038312-85EB-46A6-A507-60F4B774A262}" srcId="{2D18A26D-0D17-4808-8BA2-D45208D4190F}" destId="{956706B2-B8A5-49F2-A212-38B05919E3CA}" srcOrd="3" destOrd="0" parTransId="{5AF7393B-51ED-4C2E-A6D6-8F02CCDC0DAA}" sibTransId="{C1AD5BFD-09B1-4440-9FA4-ED024D135B88}"/>
    <dgm:cxn modelId="{25004C2C-1E9B-4A53-B9AB-6B711BEE6A44}" type="presOf" srcId="{956706B2-B8A5-49F2-A212-38B05919E3CA}" destId="{ECF58AA9-7FC6-48B2-A5DA-2787F116E371}" srcOrd="0" destOrd="0" presId="urn:microsoft.com/office/officeart/2005/8/layout/chevron1"/>
    <dgm:cxn modelId="{34C29A4A-4651-44B2-8D67-6C1B629BF888}" type="presOf" srcId="{B51856EB-C1BF-4CCC-AD41-7FD5A2419C76}" destId="{9F7865D3-9030-4ED5-99AF-C6E8F9D584B0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A1DD0898-396B-404D-8122-F5D645447ED2}" type="presOf" srcId="{C22B6B8B-4390-4F0B-BD0B-C8737C45A631}" destId="{4A2160E6-3D2C-435E-9178-91755542C8F9}" srcOrd="0" destOrd="0" presId="urn:microsoft.com/office/officeart/2005/8/layout/chevron1"/>
    <dgm:cxn modelId="{463378B3-9F86-4FCB-881D-3633F99D1E5F}" type="presOf" srcId="{2D7C0EC8-CC92-4F3D-9198-856B8F3973EE}" destId="{937B3670-5784-486D-A16A-91580E5CC1CA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CC7F876C-764E-42B7-8000-A5833C82AFED}" type="presParOf" srcId="{6E07A0E4-2906-41D5-AEF9-4B31E1A5A617}" destId="{4A2160E6-3D2C-435E-9178-91755542C8F9}" srcOrd="0" destOrd="0" presId="urn:microsoft.com/office/officeart/2005/8/layout/chevron1"/>
    <dgm:cxn modelId="{303FB9BF-C279-4BD8-8CE3-03EEA3F0E214}" type="presParOf" srcId="{6E07A0E4-2906-41D5-AEF9-4B31E1A5A617}" destId="{F72938C7-8347-4541-8119-6D0F9933E80E}" srcOrd="1" destOrd="0" presId="urn:microsoft.com/office/officeart/2005/8/layout/chevron1"/>
    <dgm:cxn modelId="{EC29D249-0CC2-43C3-B7B1-EF41E6A7A1D3}" type="presParOf" srcId="{6E07A0E4-2906-41D5-AEF9-4B31E1A5A617}" destId="{9F7865D3-9030-4ED5-99AF-C6E8F9D584B0}" srcOrd="2" destOrd="0" presId="urn:microsoft.com/office/officeart/2005/8/layout/chevron1"/>
    <dgm:cxn modelId="{B3442C8E-FEE7-4E06-AA0B-D897DD37AEA4}" type="presParOf" srcId="{6E07A0E4-2906-41D5-AEF9-4B31E1A5A617}" destId="{B8212931-A2CA-4846-A96D-58A6002FFA3C}" srcOrd="3" destOrd="0" presId="urn:microsoft.com/office/officeart/2005/8/layout/chevron1"/>
    <dgm:cxn modelId="{2DD2AFCC-F675-4138-85CE-40C4103BC839}" type="presParOf" srcId="{6E07A0E4-2906-41D5-AEF9-4B31E1A5A617}" destId="{937B3670-5784-486D-A16A-91580E5CC1CA}" srcOrd="4" destOrd="0" presId="urn:microsoft.com/office/officeart/2005/8/layout/chevron1"/>
    <dgm:cxn modelId="{D5B41899-1434-487E-A53A-4A27AF0430B9}" type="presParOf" srcId="{6E07A0E4-2906-41D5-AEF9-4B31E1A5A617}" destId="{91496777-379A-4700-AD14-38CDB24E8BB8}" srcOrd="5" destOrd="0" presId="urn:microsoft.com/office/officeart/2005/8/layout/chevron1"/>
    <dgm:cxn modelId="{704467A6-EA30-4E3E-BDA4-DEA83619F10B}" type="presParOf" srcId="{6E07A0E4-2906-41D5-AEF9-4B31E1A5A617}" destId="{ECF58AA9-7FC6-48B2-A5DA-2787F116E37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 custT="1"/>
      <dgm:spPr/>
      <dgm:t>
        <a:bodyPr/>
        <a:lstStyle/>
        <a:p>
          <a:r>
            <a:rPr lang="en-CA" sz="1800" dirty="0"/>
            <a:t>Request the Falcon9 Launch HTML page with </a:t>
          </a:r>
          <a:r>
            <a:rPr lang="en-CA" sz="1800" b="0" i="0" dirty="0"/>
            <a:t>HTTP GET method</a:t>
          </a:r>
          <a:endParaRPr lang="en-CA" sz="1800" dirty="0"/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 custT="1"/>
      <dgm:spPr/>
      <dgm:t>
        <a:bodyPr/>
        <a:lstStyle/>
        <a:p>
          <a:r>
            <a:rPr lang="en-CA" sz="1800" dirty="0"/>
            <a:t>Create a data frame by parsing the launch HTML tables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 custT="1"/>
      <dgm:spPr/>
      <dgm:t>
        <a:bodyPr/>
        <a:lstStyle/>
        <a:p>
          <a:r>
            <a:rPr lang="en-CA" sz="1800" dirty="0"/>
            <a:t>Collect all relevant column names from the HTML table header</a:t>
          </a:r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4A2160E6-3D2C-435E-9178-91755542C8F9}" type="pres">
      <dgm:prSet presAssocID="{C22B6B8B-4390-4F0B-BD0B-C8737C45A63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72938C7-8347-4541-8119-6D0F9933E80E}" type="pres">
      <dgm:prSet presAssocID="{CA26B641-EAEE-46BE-BF92-1A55E9D3195A}" presName="parTxOnlySpace" presStyleCnt="0"/>
      <dgm:spPr/>
    </dgm:pt>
    <dgm:pt modelId="{9F7865D3-9030-4ED5-99AF-C6E8F9D584B0}" type="pres">
      <dgm:prSet presAssocID="{B51856EB-C1BF-4CCC-AD41-7FD5A2419C7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8212931-A2CA-4846-A96D-58A6002FFA3C}" type="pres">
      <dgm:prSet presAssocID="{92542623-BF5C-4694-8CD6-22558E55D15E}" presName="parTxOnlySpace" presStyleCnt="0"/>
      <dgm:spPr/>
    </dgm:pt>
    <dgm:pt modelId="{937B3670-5784-486D-A16A-91580E5CC1CA}" type="pres">
      <dgm:prSet presAssocID="{2D7C0EC8-CC92-4F3D-9198-856B8F3973E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4C29A4A-4651-44B2-8D67-6C1B629BF888}" type="presOf" srcId="{B51856EB-C1BF-4CCC-AD41-7FD5A2419C76}" destId="{9F7865D3-9030-4ED5-99AF-C6E8F9D584B0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A1DD0898-396B-404D-8122-F5D645447ED2}" type="presOf" srcId="{C22B6B8B-4390-4F0B-BD0B-C8737C45A631}" destId="{4A2160E6-3D2C-435E-9178-91755542C8F9}" srcOrd="0" destOrd="0" presId="urn:microsoft.com/office/officeart/2005/8/layout/chevron1"/>
    <dgm:cxn modelId="{463378B3-9F86-4FCB-881D-3633F99D1E5F}" type="presOf" srcId="{2D7C0EC8-CC92-4F3D-9198-856B8F3973EE}" destId="{937B3670-5784-486D-A16A-91580E5CC1CA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CC7F876C-764E-42B7-8000-A5833C82AFED}" type="presParOf" srcId="{6E07A0E4-2906-41D5-AEF9-4B31E1A5A617}" destId="{4A2160E6-3D2C-435E-9178-91755542C8F9}" srcOrd="0" destOrd="0" presId="urn:microsoft.com/office/officeart/2005/8/layout/chevron1"/>
    <dgm:cxn modelId="{303FB9BF-C279-4BD8-8CE3-03EEA3F0E214}" type="presParOf" srcId="{6E07A0E4-2906-41D5-AEF9-4B31E1A5A617}" destId="{F72938C7-8347-4541-8119-6D0F9933E80E}" srcOrd="1" destOrd="0" presId="urn:microsoft.com/office/officeart/2005/8/layout/chevron1"/>
    <dgm:cxn modelId="{EC29D249-0CC2-43C3-B7B1-EF41E6A7A1D3}" type="presParOf" srcId="{6E07A0E4-2906-41D5-AEF9-4B31E1A5A617}" destId="{9F7865D3-9030-4ED5-99AF-C6E8F9D584B0}" srcOrd="2" destOrd="0" presId="urn:microsoft.com/office/officeart/2005/8/layout/chevron1"/>
    <dgm:cxn modelId="{B3442C8E-FEE7-4E06-AA0B-D897DD37AEA4}" type="presParOf" srcId="{6E07A0E4-2906-41D5-AEF9-4B31E1A5A617}" destId="{B8212931-A2CA-4846-A96D-58A6002FFA3C}" srcOrd="3" destOrd="0" presId="urn:microsoft.com/office/officeart/2005/8/layout/chevron1"/>
    <dgm:cxn modelId="{2DD2AFCC-F675-4138-85CE-40C4103BC839}" type="presParOf" srcId="{6E07A0E4-2906-41D5-AEF9-4B31E1A5A617}" destId="{937B3670-5784-486D-A16A-91580E5CC1C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/>
      <dgm:spPr/>
      <dgm:t>
        <a:bodyPr/>
        <a:lstStyle/>
        <a:p>
          <a:r>
            <a:rPr lang="en-CA" dirty="0"/>
            <a:t>Find missing values</a:t>
          </a:r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/>
      <dgm:spPr/>
      <dgm:t>
        <a:bodyPr/>
        <a:lstStyle/>
        <a:p>
          <a:r>
            <a:rPr lang="en-US" dirty="0"/>
            <a:t>Replace missing values with the mean calculated</a:t>
          </a:r>
          <a:endParaRPr lang="en-CA" dirty="0"/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/>
      <dgm:spPr/>
      <dgm:t>
        <a:bodyPr/>
        <a:lstStyle/>
        <a:p>
          <a:r>
            <a:rPr lang="en-CA" dirty="0"/>
            <a:t>Calculate the number of launches on each site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956706B2-B8A5-49F2-A212-38B05919E3CA}">
      <dgm:prSet phldrT="[Text]"/>
      <dgm:spPr/>
      <dgm:t>
        <a:bodyPr/>
        <a:lstStyle/>
        <a:p>
          <a:r>
            <a:rPr lang="en-CA" dirty="0"/>
            <a:t>Calculate the number and occurrence of each orbit</a:t>
          </a:r>
        </a:p>
      </dgm:t>
    </dgm:pt>
    <dgm:pt modelId="{5AF7393B-51ED-4C2E-A6D6-8F02CCDC0DAA}" type="parTrans" cxnId="{D0038312-85EB-46A6-A507-60F4B774A262}">
      <dgm:prSet/>
      <dgm:spPr/>
      <dgm:t>
        <a:bodyPr/>
        <a:lstStyle/>
        <a:p>
          <a:endParaRPr lang="en-CA"/>
        </a:p>
      </dgm:t>
    </dgm:pt>
    <dgm:pt modelId="{C1AD5BFD-09B1-4440-9FA4-ED024D135B88}" type="sibTrans" cxnId="{D0038312-85EB-46A6-A507-60F4B774A262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7A9AF094-3DF5-49A0-BCBA-768846CE6B80}" type="pres">
      <dgm:prSet presAssocID="{C22B6B8B-4390-4F0B-BD0B-C8737C45A63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3B5CF56-0DB9-4F1A-BFA4-EF9360CD896F}" type="pres">
      <dgm:prSet presAssocID="{CA26B641-EAEE-46BE-BF92-1A55E9D3195A}" presName="parTxOnlySpace" presStyleCnt="0"/>
      <dgm:spPr/>
    </dgm:pt>
    <dgm:pt modelId="{56B38753-DA9E-4C05-A5BD-10EA03B1E499}" type="pres">
      <dgm:prSet presAssocID="{B51856EB-C1BF-4CCC-AD41-7FD5A2419C7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A3AB801-BB44-4794-8CA0-EDF800DEA3DB}" type="pres">
      <dgm:prSet presAssocID="{92542623-BF5C-4694-8CD6-22558E55D15E}" presName="parTxOnlySpace" presStyleCnt="0"/>
      <dgm:spPr/>
    </dgm:pt>
    <dgm:pt modelId="{8F34FB1A-A5C9-4B25-9A02-4DF9F5E08415}" type="pres">
      <dgm:prSet presAssocID="{2D7C0EC8-CC92-4F3D-9198-856B8F3973E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6C72BD2-2D9E-40C7-9F25-F52F636141F6}" type="pres">
      <dgm:prSet presAssocID="{D0DB6A98-5EB9-4331-8858-2B7F965B2EBA}" presName="parTxOnlySpace" presStyleCnt="0"/>
      <dgm:spPr/>
    </dgm:pt>
    <dgm:pt modelId="{D1BB2B00-3B32-45FF-84C5-410EFF0E2D3D}" type="pres">
      <dgm:prSet presAssocID="{956706B2-B8A5-49F2-A212-38B05919E3C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038312-85EB-46A6-A507-60F4B774A262}" srcId="{2D18A26D-0D17-4808-8BA2-D45208D4190F}" destId="{956706B2-B8A5-49F2-A212-38B05919E3CA}" srcOrd="3" destOrd="0" parTransId="{5AF7393B-51ED-4C2E-A6D6-8F02CCDC0DAA}" sibTransId="{C1AD5BFD-09B1-4440-9FA4-ED024D135B88}"/>
    <dgm:cxn modelId="{394D2D1E-FC0A-469A-9506-371269888336}" type="presOf" srcId="{C22B6B8B-4390-4F0B-BD0B-C8737C45A631}" destId="{7A9AF094-3DF5-49A0-BCBA-768846CE6B80}" srcOrd="0" destOrd="0" presId="urn:microsoft.com/office/officeart/2005/8/layout/chevron1"/>
    <dgm:cxn modelId="{79962266-BB3A-4557-91DD-6A2AE330A6E8}" type="presOf" srcId="{2D7C0EC8-CC92-4F3D-9198-856B8F3973EE}" destId="{8F34FB1A-A5C9-4B25-9A02-4DF9F5E08415}" srcOrd="0" destOrd="0" presId="urn:microsoft.com/office/officeart/2005/8/layout/chevron1"/>
    <dgm:cxn modelId="{3ABD7B46-0EF7-4497-B534-E04A2235F4E0}" type="presOf" srcId="{956706B2-B8A5-49F2-A212-38B05919E3CA}" destId="{D1BB2B00-3B32-45FF-84C5-410EFF0E2D3D}" srcOrd="0" destOrd="0" presId="urn:microsoft.com/office/officeart/2005/8/layout/chevron1"/>
    <dgm:cxn modelId="{AEBFE667-98BD-4639-BB04-DBEE3C11400E}" type="presOf" srcId="{B51856EB-C1BF-4CCC-AD41-7FD5A2419C76}" destId="{56B38753-DA9E-4C05-A5BD-10EA03B1E499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A60F1A9F-87D9-4CF2-B5A9-FF6EBBD63972}" type="presParOf" srcId="{6E07A0E4-2906-41D5-AEF9-4B31E1A5A617}" destId="{7A9AF094-3DF5-49A0-BCBA-768846CE6B80}" srcOrd="0" destOrd="0" presId="urn:microsoft.com/office/officeart/2005/8/layout/chevron1"/>
    <dgm:cxn modelId="{E9B10222-A01A-4366-84B1-097DF06F6C94}" type="presParOf" srcId="{6E07A0E4-2906-41D5-AEF9-4B31E1A5A617}" destId="{B3B5CF56-0DB9-4F1A-BFA4-EF9360CD896F}" srcOrd="1" destOrd="0" presId="urn:microsoft.com/office/officeart/2005/8/layout/chevron1"/>
    <dgm:cxn modelId="{7F8A0ECB-D4F1-444D-87D3-81AA12D113F7}" type="presParOf" srcId="{6E07A0E4-2906-41D5-AEF9-4B31E1A5A617}" destId="{56B38753-DA9E-4C05-A5BD-10EA03B1E499}" srcOrd="2" destOrd="0" presId="urn:microsoft.com/office/officeart/2005/8/layout/chevron1"/>
    <dgm:cxn modelId="{694D2F56-8709-4EE5-9255-F1F8358973F9}" type="presParOf" srcId="{6E07A0E4-2906-41D5-AEF9-4B31E1A5A617}" destId="{DA3AB801-BB44-4794-8CA0-EDF800DEA3DB}" srcOrd="3" destOrd="0" presId="urn:microsoft.com/office/officeart/2005/8/layout/chevron1"/>
    <dgm:cxn modelId="{88A5E7B8-F157-4DC2-8474-47299FB3A658}" type="presParOf" srcId="{6E07A0E4-2906-41D5-AEF9-4B31E1A5A617}" destId="{8F34FB1A-A5C9-4B25-9A02-4DF9F5E08415}" srcOrd="4" destOrd="0" presId="urn:microsoft.com/office/officeart/2005/8/layout/chevron1"/>
    <dgm:cxn modelId="{B191C493-767E-4B58-B5AF-D28946CEA904}" type="presParOf" srcId="{6E07A0E4-2906-41D5-AEF9-4B31E1A5A617}" destId="{06C72BD2-2D9E-40C7-9F25-F52F636141F6}" srcOrd="5" destOrd="0" presId="urn:microsoft.com/office/officeart/2005/8/layout/chevron1"/>
    <dgm:cxn modelId="{4E360DC6-BCFA-4FCE-8BB3-C4793334A6B6}" type="presParOf" srcId="{6E07A0E4-2906-41D5-AEF9-4B31E1A5A617}" destId="{D1BB2B00-3B32-45FF-84C5-410EFF0E2D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 custT="1"/>
      <dgm:spPr/>
      <dgm:t>
        <a:bodyPr/>
        <a:lstStyle/>
        <a:p>
          <a:r>
            <a:rPr lang="en-CA" sz="1500" dirty="0"/>
            <a:t>Create classification variable that represents the outcome of each launch</a:t>
          </a:r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 custT="1"/>
      <dgm:spPr/>
      <dgm:t>
        <a:bodyPr/>
        <a:lstStyle/>
        <a:p>
          <a:r>
            <a:rPr lang="en-CA" sz="1800" dirty="0"/>
            <a:t>Standardize the data</a:t>
          </a:r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 custT="1"/>
      <dgm:spPr/>
      <dgm:t>
        <a:bodyPr/>
        <a:lstStyle/>
        <a:p>
          <a:r>
            <a:rPr lang="en-CA" sz="1800" dirty="0"/>
            <a:t>Split into training data and test data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956706B2-B8A5-49F2-A212-38B05919E3CA}">
      <dgm:prSet phldrT="[Text]" custT="1"/>
      <dgm:spPr/>
      <dgm:t>
        <a:bodyPr/>
        <a:lstStyle/>
        <a:p>
          <a:r>
            <a:rPr lang="en-CA" sz="1400" dirty="0"/>
            <a:t>Find best Hyperparameter for SVM, Decision Tree, K Nearest Neighbors, and Logistic Regression</a:t>
          </a:r>
        </a:p>
      </dgm:t>
    </dgm:pt>
    <dgm:pt modelId="{5AF7393B-51ED-4C2E-A6D6-8F02CCDC0DAA}" type="parTrans" cxnId="{D0038312-85EB-46A6-A507-60F4B774A262}">
      <dgm:prSet/>
      <dgm:spPr/>
      <dgm:t>
        <a:bodyPr/>
        <a:lstStyle/>
        <a:p>
          <a:endParaRPr lang="en-CA"/>
        </a:p>
      </dgm:t>
    </dgm:pt>
    <dgm:pt modelId="{C1AD5BFD-09B1-4440-9FA4-ED024D135B88}" type="sibTrans" cxnId="{D0038312-85EB-46A6-A507-60F4B774A262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7A9AF094-3DF5-49A0-BCBA-768846CE6B80}" type="pres">
      <dgm:prSet presAssocID="{C22B6B8B-4390-4F0B-BD0B-C8737C45A63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3B5CF56-0DB9-4F1A-BFA4-EF9360CD896F}" type="pres">
      <dgm:prSet presAssocID="{CA26B641-EAEE-46BE-BF92-1A55E9D3195A}" presName="parTxOnlySpace" presStyleCnt="0"/>
      <dgm:spPr/>
    </dgm:pt>
    <dgm:pt modelId="{56B38753-DA9E-4C05-A5BD-10EA03B1E499}" type="pres">
      <dgm:prSet presAssocID="{B51856EB-C1BF-4CCC-AD41-7FD5A2419C7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A3AB801-BB44-4794-8CA0-EDF800DEA3DB}" type="pres">
      <dgm:prSet presAssocID="{92542623-BF5C-4694-8CD6-22558E55D15E}" presName="parTxOnlySpace" presStyleCnt="0"/>
      <dgm:spPr/>
    </dgm:pt>
    <dgm:pt modelId="{8F34FB1A-A5C9-4B25-9A02-4DF9F5E08415}" type="pres">
      <dgm:prSet presAssocID="{2D7C0EC8-CC92-4F3D-9198-856B8F3973E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6C72BD2-2D9E-40C7-9F25-F52F636141F6}" type="pres">
      <dgm:prSet presAssocID="{D0DB6A98-5EB9-4331-8858-2B7F965B2EBA}" presName="parTxOnlySpace" presStyleCnt="0"/>
      <dgm:spPr/>
    </dgm:pt>
    <dgm:pt modelId="{D1BB2B00-3B32-45FF-84C5-410EFF0E2D3D}" type="pres">
      <dgm:prSet presAssocID="{956706B2-B8A5-49F2-A212-38B05919E3C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038312-85EB-46A6-A507-60F4B774A262}" srcId="{2D18A26D-0D17-4808-8BA2-D45208D4190F}" destId="{956706B2-B8A5-49F2-A212-38B05919E3CA}" srcOrd="3" destOrd="0" parTransId="{5AF7393B-51ED-4C2E-A6D6-8F02CCDC0DAA}" sibTransId="{C1AD5BFD-09B1-4440-9FA4-ED024D135B88}"/>
    <dgm:cxn modelId="{394D2D1E-FC0A-469A-9506-371269888336}" type="presOf" srcId="{C22B6B8B-4390-4F0B-BD0B-C8737C45A631}" destId="{7A9AF094-3DF5-49A0-BCBA-768846CE6B80}" srcOrd="0" destOrd="0" presId="urn:microsoft.com/office/officeart/2005/8/layout/chevron1"/>
    <dgm:cxn modelId="{79962266-BB3A-4557-91DD-6A2AE330A6E8}" type="presOf" srcId="{2D7C0EC8-CC92-4F3D-9198-856B8F3973EE}" destId="{8F34FB1A-A5C9-4B25-9A02-4DF9F5E08415}" srcOrd="0" destOrd="0" presId="urn:microsoft.com/office/officeart/2005/8/layout/chevron1"/>
    <dgm:cxn modelId="{3ABD7B46-0EF7-4497-B534-E04A2235F4E0}" type="presOf" srcId="{956706B2-B8A5-49F2-A212-38B05919E3CA}" destId="{D1BB2B00-3B32-45FF-84C5-410EFF0E2D3D}" srcOrd="0" destOrd="0" presId="urn:microsoft.com/office/officeart/2005/8/layout/chevron1"/>
    <dgm:cxn modelId="{AEBFE667-98BD-4639-BB04-DBEE3C11400E}" type="presOf" srcId="{B51856EB-C1BF-4CCC-AD41-7FD5A2419C76}" destId="{56B38753-DA9E-4C05-A5BD-10EA03B1E499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A60F1A9F-87D9-4CF2-B5A9-FF6EBBD63972}" type="presParOf" srcId="{6E07A0E4-2906-41D5-AEF9-4B31E1A5A617}" destId="{7A9AF094-3DF5-49A0-BCBA-768846CE6B80}" srcOrd="0" destOrd="0" presId="urn:microsoft.com/office/officeart/2005/8/layout/chevron1"/>
    <dgm:cxn modelId="{E9B10222-A01A-4366-84B1-097DF06F6C94}" type="presParOf" srcId="{6E07A0E4-2906-41D5-AEF9-4B31E1A5A617}" destId="{B3B5CF56-0DB9-4F1A-BFA4-EF9360CD896F}" srcOrd="1" destOrd="0" presId="urn:microsoft.com/office/officeart/2005/8/layout/chevron1"/>
    <dgm:cxn modelId="{7F8A0ECB-D4F1-444D-87D3-81AA12D113F7}" type="presParOf" srcId="{6E07A0E4-2906-41D5-AEF9-4B31E1A5A617}" destId="{56B38753-DA9E-4C05-A5BD-10EA03B1E499}" srcOrd="2" destOrd="0" presId="urn:microsoft.com/office/officeart/2005/8/layout/chevron1"/>
    <dgm:cxn modelId="{694D2F56-8709-4EE5-9255-F1F8358973F9}" type="presParOf" srcId="{6E07A0E4-2906-41D5-AEF9-4B31E1A5A617}" destId="{DA3AB801-BB44-4794-8CA0-EDF800DEA3DB}" srcOrd="3" destOrd="0" presId="urn:microsoft.com/office/officeart/2005/8/layout/chevron1"/>
    <dgm:cxn modelId="{88A5E7B8-F157-4DC2-8474-47299FB3A658}" type="presParOf" srcId="{6E07A0E4-2906-41D5-AEF9-4B31E1A5A617}" destId="{8F34FB1A-A5C9-4B25-9A02-4DF9F5E08415}" srcOrd="4" destOrd="0" presId="urn:microsoft.com/office/officeart/2005/8/layout/chevron1"/>
    <dgm:cxn modelId="{B191C493-767E-4B58-B5AF-D28946CEA904}" type="presParOf" srcId="{6E07A0E4-2906-41D5-AEF9-4B31E1A5A617}" destId="{06C72BD2-2D9E-40C7-9F25-F52F636141F6}" srcOrd="5" destOrd="0" presId="urn:microsoft.com/office/officeart/2005/8/layout/chevron1"/>
    <dgm:cxn modelId="{4E360DC6-BCFA-4FCE-8BB3-C4793334A6B6}" type="presParOf" srcId="{6E07A0E4-2906-41D5-AEF9-4B31E1A5A617}" destId="{D1BB2B00-3B32-45FF-84C5-410EFF0E2D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160E6-3D2C-435E-9178-91755542C8F9}">
      <dsp:nvSpPr>
        <dsp:cNvPr id="0" name=""/>
        <dsp:cNvSpPr/>
      </dsp:nvSpPr>
      <dsp:spPr>
        <a:xfrm>
          <a:off x="4802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Target a specific endpoint of the API</a:t>
          </a:r>
        </a:p>
      </dsp:txBody>
      <dsp:txXfrm>
        <a:off x="563860" y="573309"/>
        <a:ext cx="1677176" cy="1118116"/>
      </dsp:txXfrm>
    </dsp:sp>
    <dsp:sp modelId="{9F7865D3-9030-4ED5-99AF-C6E8F9D584B0}">
      <dsp:nvSpPr>
        <dsp:cNvPr id="0" name=""/>
        <dsp:cNvSpPr/>
      </dsp:nvSpPr>
      <dsp:spPr>
        <a:xfrm>
          <a:off x="2520565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Perform a get request to obtain data</a:t>
          </a:r>
        </a:p>
      </dsp:txBody>
      <dsp:txXfrm>
        <a:off x="3079623" y="573309"/>
        <a:ext cx="1677176" cy="1118116"/>
      </dsp:txXfrm>
    </dsp:sp>
    <dsp:sp modelId="{937B3670-5784-486D-A16A-91580E5CC1CA}">
      <dsp:nvSpPr>
        <dsp:cNvPr id="0" name=""/>
        <dsp:cNvSpPr/>
      </dsp:nvSpPr>
      <dsp:spPr>
        <a:xfrm>
          <a:off x="5036328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View result by calling the .</a:t>
          </a:r>
          <a:r>
            <a:rPr lang="en-CA" sz="1800" kern="1200" dirty="0" err="1"/>
            <a:t>json</a:t>
          </a:r>
          <a:r>
            <a:rPr lang="en-CA" sz="1800" kern="1200" dirty="0"/>
            <a:t>() method</a:t>
          </a:r>
        </a:p>
      </dsp:txBody>
      <dsp:txXfrm>
        <a:off x="5595386" y="573309"/>
        <a:ext cx="1677176" cy="1118116"/>
      </dsp:txXfrm>
    </dsp:sp>
    <dsp:sp modelId="{ECF58AA9-7FC6-48B2-A5DA-2787F116E371}">
      <dsp:nvSpPr>
        <dsp:cNvPr id="0" name=""/>
        <dsp:cNvSpPr/>
      </dsp:nvSpPr>
      <dsp:spPr>
        <a:xfrm>
          <a:off x="7552091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Convert JSON objects to </a:t>
          </a:r>
          <a:r>
            <a:rPr lang="en-CA" sz="1600" kern="1200" dirty="0" err="1"/>
            <a:t>dataframe</a:t>
          </a:r>
          <a:r>
            <a:rPr lang="en-CA" sz="1600" kern="1200" dirty="0"/>
            <a:t> using </a:t>
          </a:r>
          <a:r>
            <a:rPr lang="en-CA" sz="1600" kern="1200" dirty="0" err="1"/>
            <a:t>json_normalize</a:t>
          </a:r>
          <a:r>
            <a:rPr lang="en-CA" sz="1600" kern="1200" dirty="0"/>
            <a:t> function</a:t>
          </a:r>
        </a:p>
      </dsp:txBody>
      <dsp:txXfrm>
        <a:off x="8111149" y="573309"/>
        <a:ext cx="1677176" cy="1118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160E6-3D2C-435E-9178-91755542C8F9}">
      <dsp:nvSpPr>
        <dsp:cNvPr id="0" name=""/>
        <dsp:cNvSpPr/>
      </dsp:nvSpPr>
      <dsp:spPr>
        <a:xfrm>
          <a:off x="3032" y="393358"/>
          <a:ext cx="3695042" cy="1478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Request the Falcon9 Launch HTML page with </a:t>
          </a:r>
          <a:r>
            <a:rPr lang="en-CA" sz="1800" b="0" i="0" kern="1200" dirty="0"/>
            <a:t>HTTP GET method</a:t>
          </a:r>
          <a:endParaRPr lang="en-CA" sz="1800" kern="1200" dirty="0"/>
        </a:p>
      </dsp:txBody>
      <dsp:txXfrm>
        <a:off x="742041" y="393358"/>
        <a:ext cx="2217025" cy="1478017"/>
      </dsp:txXfrm>
    </dsp:sp>
    <dsp:sp modelId="{9F7865D3-9030-4ED5-99AF-C6E8F9D584B0}">
      <dsp:nvSpPr>
        <dsp:cNvPr id="0" name=""/>
        <dsp:cNvSpPr/>
      </dsp:nvSpPr>
      <dsp:spPr>
        <a:xfrm>
          <a:off x="3328571" y="393358"/>
          <a:ext cx="3695042" cy="1478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Collect all relevant column names from the HTML table header</a:t>
          </a:r>
        </a:p>
      </dsp:txBody>
      <dsp:txXfrm>
        <a:off x="4067580" y="393358"/>
        <a:ext cx="2217025" cy="1478017"/>
      </dsp:txXfrm>
    </dsp:sp>
    <dsp:sp modelId="{937B3670-5784-486D-A16A-91580E5CC1CA}">
      <dsp:nvSpPr>
        <dsp:cNvPr id="0" name=""/>
        <dsp:cNvSpPr/>
      </dsp:nvSpPr>
      <dsp:spPr>
        <a:xfrm>
          <a:off x="6654110" y="393358"/>
          <a:ext cx="3695042" cy="1478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Create a data frame by parsing the launch HTML tables</a:t>
          </a:r>
        </a:p>
      </dsp:txBody>
      <dsp:txXfrm>
        <a:off x="7393119" y="393358"/>
        <a:ext cx="2217025" cy="1478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AF094-3DF5-49A0-BCBA-768846CE6B80}">
      <dsp:nvSpPr>
        <dsp:cNvPr id="0" name=""/>
        <dsp:cNvSpPr/>
      </dsp:nvSpPr>
      <dsp:spPr>
        <a:xfrm>
          <a:off x="4877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Find missing values</a:t>
          </a:r>
        </a:p>
      </dsp:txBody>
      <dsp:txXfrm>
        <a:off x="572760" y="426150"/>
        <a:ext cx="1703651" cy="1135766"/>
      </dsp:txXfrm>
    </dsp:sp>
    <dsp:sp modelId="{56B38753-DA9E-4C05-A5BD-10EA03B1E499}">
      <dsp:nvSpPr>
        <dsp:cNvPr id="0" name=""/>
        <dsp:cNvSpPr/>
      </dsp:nvSpPr>
      <dsp:spPr>
        <a:xfrm>
          <a:off x="2560353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Replace missing values with the mean calculated</a:t>
          </a:r>
          <a:endParaRPr lang="en-CA" sz="1900" kern="1200" dirty="0"/>
        </a:p>
      </dsp:txBody>
      <dsp:txXfrm>
        <a:off x="3128236" y="426150"/>
        <a:ext cx="1703651" cy="1135766"/>
      </dsp:txXfrm>
    </dsp:sp>
    <dsp:sp modelId="{8F34FB1A-A5C9-4B25-9A02-4DF9F5E08415}">
      <dsp:nvSpPr>
        <dsp:cNvPr id="0" name=""/>
        <dsp:cNvSpPr/>
      </dsp:nvSpPr>
      <dsp:spPr>
        <a:xfrm>
          <a:off x="5115829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Calculate the number of launches on each site</a:t>
          </a:r>
        </a:p>
      </dsp:txBody>
      <dsp:txXfrm>
        <a:off x="5683712" y="426150"/>
        <a:ext cx="1703651" cy="1135766"/>
      </dsp:txXfrm>
    </dsp:sp>
    <dsp:sp modelId="{D1BB2B00-3B32-45FF-84C5-410EFF0E2D3D}">
      <dsp:nvSpPr>
        <dsp:cNvPr id="0" name=""/>
        <dsp:cNvSpPr/>
      </dsp:nvSpPr>
      <dsp:spPr>
        <a:xfrm>
          <a:off x="7671304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Calculate the number and occurrence of each orbit</a:t>
          </a:r>
        </a:p>
      </dsp:txBody>
      <dsp:txXfrm>
        <a:off x="8239187" y="426150"/>
        <a:ext cx="1703651" cy="1135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AF094-3DF5-49A0-BCBA-768846CE6B80}">
      <dsp:nvSpPr>
        <dsp:cNvPr id="0" name=""/>
        <dsp:cNvSpPr/>
      </dsp:nvSpPr>
      <dsp:spPr>
        <a:xfrm>
          <a:off x="4877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Create classification variable that represents the outcome of each launch</a:t>
          </a:r>
        </a:p>
      </dsp:txBody>
      <dsp:txXfrm>
        <a:off x="572760" y="426150"/>
        <a:ext cx="1703651" cy="1135766"/>
      </dsp:txXfrm>
    </dsp:sp>
    <dsp:sp modelId="{56B38753-DA9E-4C05-A5BD-10EA03B1E499}">
      <dsp:nvSpPr>
        <dsp:cNvPr id="0" name=""/>
        <dsp:cNvSpPr/>
      </dsp:nvSpPr>
      <dsp:spPr>
        <a:xfrm>
          <a:off x="2560353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Standardize the data</a:t>
          </a:r>
        </a:p>
      </dsp:txBody>
      <dsp:txXfrm>
        <a:off x="3128236" y="426150"/>
        <a:ext cx="1703651" cy="1135766"/>
      </dsp:txXfrm>
    </dsp:sp>
    <dsp:sp modelId="{8F34FB1A-A5C9-4B25-9A02-4DF9F5E08415}">
      <dsp:nvSpPr>
        <dsp:cNvPr id="0" name=""/>
        <dsp:cNvSpPr/>
      </dsp:nvSpPr>
      <dsp:spPr>
        <a:xfrm>
          <a:off x="5115829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Split into training data and test data</a:t>
          </a:r>
        </a:p>
      </dsp:txBody>
      <dsp:txXfrm>
        <a:off x="5683712" y="426150"/>
        <a:ext cx="1703651" cy="1135766"/>
      </dsp:txXfrm>
    </dsp:sp>
    <dsp:sp modelId="{D1BB2B00-3B32-45FF-84C5-410EFF0E2D3D}">
      <dsp:nvSpPr>
        <dsp:cNvPr id="0" name=""/>
        <dsp:cNvSpPr/>
      </dsp:nvSpPr>
      <dsp:spPr>
        <a:xfrm>
          <a:off x="7671304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Find best Hyperparameter for SVM, Decision Tree, K Nearest Neighbors, and Logistic Regression</a:t>
          </a:r>
        </a:p>
      </dsp:txBody>
      <dsp:txXfrm>
        <a:off x="8239187" y="426150"/>
        <a:ext cx="1703651" cy="1135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15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Tianyuan Zhu</a:t>
            </a:r>
          </a:p>
          <a:p>
            <a:fld id="{6B55E2E9-CDDF-4706-8770-D6DC99604695}" type="datetime4"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July 23, 2022</a:t>
            </a:fld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9689"/>
            <a:ext cx="10515600" cy="46158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Investigate the relationships: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Payload vs. Launch Site,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Investigate the success rate for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Investigate the yearly trend of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EDA with data visualization notebook: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https://github.com/bunny-tz/IBM_DS_Capstone/blob/b96d815f1fae2106d8b6897d6209b9eb403dce63/w2_jupyter-labs-eda-dataviz.ipynb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EE18-DF67-1BD6-E4DD-F61E4AFA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050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EDA with SQL</a:t>
            </a:r>
            <a:br>
              <a:rPr lang="en-US" dirty="0">
                <a:solidFill>
                  <a:srgbClr val="0B49CB"/>
                </a:solidFill>
              </a:rPr>
            </a:b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23"/>
            <a:ext cx="10515600" cy="49157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the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CA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EE18-DF67-1BD6-E4DD-F61E4AFA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050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EDA with SQL Continued</a:t>
            </a:r>
            <a:br>
              <a:rPr lang="en-US" dirty="0">
                <a:solidFill>
                  <a:srgbClr val="0B49CB"/>
                </a:solidFill>
              </a:rPr>
            </a:b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23"/>
            <a:ext cx="10515600" cy="49157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the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 ,booster versions,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successful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04-06-2010 and 20-03-2017 in descending order.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EDA with SQL notebook: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https://github.com/bunny-tz/IBM_DS_Capstone/blob/b96d815f1fae2106d8b6897d6209b9eb403dce63/w2_jupyter-labs-eda-sql-coursera_sqllite.ipynb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7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5486-69A6-ED26-E5B9-B7D5A2E5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Build an Interactive Map with Foliu</a:t>
            </a:r>
            <a:r>
              <a:rPr kumimoji="0" lang="en-US" altLang="zh-CN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</a:t>
            </a:r>
            <a:endParaRPr lang="en-CA" sz="3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84E37D-F9B1-6503-8566-9418B6F06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8"/>
            <a:ext cx="10515600" cy="49010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the map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and analyze the proximities of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</a:t>
            </a:r>
            <a:r>
              <a:rPr lang="en-US" altLang="zh-CN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completed interactive map with Folium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https://github.com/bunny-tz/IBM_DS_Capstone/blob/b96d815f1fae2106d8b6897d6209b9eb403dce63/w3_lab_jupyter_launch_site_location.ipynb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A8E8-716D-E339-32DA-189B2F77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Build a Dashboard with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Plotly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Dash</a:t>
            </a:r>
            <a:endParaRPr lang="en-CA" sz="37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491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Pie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Show the percentage of success launches for all launch sites or a particular site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Scatter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Display the relationship between Payload Mass, Booster Version and success of the launch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GitHub URL of the completed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Plotly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Dash lab notebook: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https://github.com/bunny-tz/IBM_DS_Capstone/blob/ffa6143fc990c6dc7ad41feaf47287ed5f505dc3/w3_spacex_dash_app.py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287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US" altLang="zh-CN" sz="2400" dirty="0"/>
              <a:t>The following flowchart summarizes the process of using machine Learning to do predictive analysis for the first stage landing:</a:t>
            </a: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1105786" y="5270992"/>
            <a:ext cx="102480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URL of the completed predictive analysis lab: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https://github.com/bunny-tz/IBM_DS_Capstone/blob/ffa6143fc990c6dc7ad41feaf47287ed5f505dc3/w4_SpaceX_Machine%20Learning%20Prediction_Part_5.ipynb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750CCEA-5D4C-F269-F18D-2AAC72CBD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1623624"/>
              </p:ext>
            </p:extLst>
          </p:nvPr>
        </p:nvGraphicFramePr>
        <p:xfrm>
          <a:off x="1105786" y="2122850"/>
          <a:ext cx="10515600" cy="1988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889BFF04-AAAC-76BC-59EC-84A4F2C7EC9E}"/>
              </a:ext>
            </a:extLst>
          </p:cNvPr>
          <p:cNvGrpSpPr/>
          <p:nvPr/>
        </p:nvGrpSpPr>
        <p:grpSpPr>
          <a:xfrm>
            <a:off x="1105786" y="4018111"/>
            <a:ext cx="2839417" cy="1135766"/>
            <a:chOff x="7671304" y="532585"/>
            <a:chExt cx="2839417" cy="1135766"/>
          </a:xfrm>
        </p:grpSpPr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8314F7E1-57D3-3E66-9E42-FA13BE52E333}"/>
                </a:ext>
              </a:extLst>
            </p:cNvPr>
            <p:cNvSpPr/>
            <p:nvPr/>
          </p:nvSpPr>
          <p:spPr>
            <a:xfrm>
              <a:off x="7671304" y="532585"/>
              <a:ext cx="2839417" cy="1135766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Chevron 4">
              <a:extLst>
                <a:ext uri="{FF2B5EF4-FFF2-40B4-BE49-F238E27FC236}">
                  <a16:creationId xmlns:a16="http://schemas.microsoft.com/office/drawing/2014/main" id="{07666622-CB90-44B5-5AD7-6EDF7D6439A2}"/>
                </a:ext>
              </a:extLst>
            </p:cNvPr>
            <p:cNvSpPr txBox="1"/>
            <p:nvPr/>
          </p:nvSpPr>
          <p:spPr>
            <a:xfrm>
              <a:off x="8239187" y="532585"/>
              <a:ext cx="1703651" cy="11357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25337" rIns="25337" bIns="25337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Compare different models using f1 score,  </a:t>
              </a:r>
              <a:r>
                <a:rPr kumimoji="0" lang="en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jaccard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score and log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03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A8E8-716D-E339-32DA-189B2F77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491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Exploratory data analysis results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Interactive analytics demo in screenshots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Predictive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65481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465674"/>
            <a:ext cx="10420638" cy="1403314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 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 ,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appears to be associated with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 there seems no relationship between flight number and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EEEC9-0FB9-4B4B-7D5E-5297FA9B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08651"/>
            <a:ext cx="10596193" cy="300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7293"/>
            <a:ext cx="4769552" cy="4414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has nearly 100% success rate when the pay load mass is relatively low. 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has low success rate when pay load mass is low but when the pay load mass is above 10,000 kg, the success rate is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overall success rate is high at KSC LC-39A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C313B-662E-27AD-02E5-D5256195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2032543"/>
            <a:ext cx="5560337" cy="31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43740"/>
            <a:ext cx="5325989" cy="43593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ES-L1, GEO, HEO and SSO have the highest success rate of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has the lowest success rate of lower than 60%.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orbits have success rates between 60% and 80%.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4F068-479C-9C6D-4562-BD27A9639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27" y="1904614"/>
            <a:ext cx="4715740" cy="35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35958"/>
            <a:ext cx="4727022" cy="4045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rate increase with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seems to be no relationship between flight number when in GTO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5271C-348E-FF69-461B-984EFD29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177" y="1835958"/>
            <a:ext cx="5551434" cy="34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10714"/>
            <a:ext cx="5183070" cy="40582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 rate are higher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GTO, we cannot distinguish this well as both successful landing and failure landing are both there.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5B685-B3DC-BAC7-91F7-8A267AB8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20" y="1810714"/>
            <a:ext cx="5046691" cy="32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928457"/>
            <a:ext cx="5325989" cy="39528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increases from 2013 to 2020.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654B2-98B9-E30A-71D1-2B13BD01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29" y="1928457"/>
            <a:ext cx="4806002" cy="33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unique launch sites were found as shown in the screenshot.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667F3-244A-DA04-B3F6-DA647840D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6"/>
          <a:stretch/>
        </p:blipFill>
        <p:spPr>
          <a:xfrm>
            <a:off x="1006549" y="2919000"/>
            <a:ext cx="5383618" cy="31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9191"/>
            <a:ext cx="9745589" cy="46777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5 records are shown as follows: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D1732-68C3-D0CD-631E-6E37FB607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"/>
          <a:stretch/>
        </p:blipFill>
        <p:spPr>
          <a:xfrm>
            <a:off x="963511" y="2446544"/>
            <a:ext cx="9552088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by boosters from NASA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45596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A285-1034-FE40-6F01-C393CB3A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79" y="3098245"/>
            <a:ext cx="9642517" cy="24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by booster version F9 v1.1 is 2928.4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D369D-A41D-72F9-E248-67FC9338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80" y="3052522"/>
            <a:ext cx="8543766" cy="25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earliest date of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outcome on ground pad is 01-05-2017.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43589-5718-67FC-C2DB-96C7AED44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74" y="3338296"/>
            <a:ext cx="8949531" cy="18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booster versions were found as shown below.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93D5D-7429-8BC4-62DD-4EF4E8AD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53" y="3335480"/>
            <a:ext cx="10069958" cy="28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03497"/>
            <a:ext cx="10596194" cy="502371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wrangling: Deal with missing values, calculate variables for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visualization: different charts - scatter, bar, line. 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using Folium and </a:t>
            </a:r>
            <a:r>
              <a:rPr lang="en-CA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models investigated: K Nearest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Neighbors, Decision Tree, SVM, Logistic Regression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 of launch sites are proximity to Equator line, coast and railway.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landing is successful or not are associated with launch site, payload mass, orbit type, boost version, and time.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has the highest success rate which is around 77%.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increases from 2013 to 2020.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highest classification accuracy which is about 94.4%. Thus, it should be used as the classification method for landing prediction.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mission outcomes is 1460 and the total number of failure mission outcomes is 28.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239B8-DB8F-64A7-6599-5994B4D1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16" y="3069177"/>
            <a:ext cx="7793339" cy="29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4130"/>
            <a:ext cx="9745589" cy="47628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were found as shown below.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73894-4E9F-6F92-4C2F-7A64557C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14" y="2496077"/>
            <a:ext cx="8786621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two failure records, which are in January and April.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47F06-AA6C-D87C-CE08-9A819ACB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25" y="3296353"/>
            <a:ext cx="9586791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of successful landing outcomes is shown below.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619724-1F30-2396-D666-37A4B5B5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75" y="3647927"/>
            <a:ext cx="9594411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0335"/>
            <a:ext cx="3079500" cy="48266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proximity to the Equator 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are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very close proximity to the coast.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Location of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09077-2AF9-7779-F62E-82AEE8AC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492" y="1507597"/>
            <a:ext cx="7536498" cy="45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9070"/>
            <a:ext cx="10515601" cy="48478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Success/Failed Launches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665B8-47D0-3F7B-2921-C19DDC75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12" y="1409389"/>
            <a:ext cx="7971797" cy="47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75005"/>
            <a:ext cx="2743200" cy="40163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9070"/>
            <a:ext cx="10515601" cy="48478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color-labeled markers in marker clusters, it is easy to identify that KSC LC-39A has the highest success rate which is about 77%.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Success/Failed Launches for Each Site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6B3C5-12F8-6617-CC42-1C49F7194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0" r="15938" b="5910"/>
          <a:stretch/>
        </p:blipFill>
        <p:spPr>
          <a:xfrm>
            <a:off x="847316" y="2164299"/>
            <a:ext cx="5358809" cy="4002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8F077-6421-068D-83E7-046652997B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5" r="6882"/>
          <a:stretch/>
        </p:blipFill>
        <p:spPr>
          <a:xfrm>
            <a:off x="6283431" y="2154222"/>
            <a:ext cx="5358809" cy="401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6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1600"/>
            <a:ext cx="10687962" cy="46339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is in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close proximity to the coast and railway.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Distances between a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A3210-4D33-5DF6-479D-212368C0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18" y="2116751"/>
            <a:ext cx="6968363" cy="42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56660"/>
            <a:ext cx="10530114" cy="4568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Companies are making space travel affordable for everyone.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Falcon 9 rocket: Costs 62 million dollars. Over100 million dollars less than the cost of other providers since SpaceX can reuse the first stage if it lands successfully.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company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would like to compete with SpaceX.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SpaceX will reuse the first stage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 of each launch for SpaceX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0967"/>
            <a:ext cx="10687962" cy="48159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42% of all the successful launches are at KSC LC-39A.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Pie chart of Success Rate for all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08083-7A02-3052-E0AD-C80450FE4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"/>
          <a:stretch/>
        </p:blipFill>
        <p:spPr>
          <a:xfrm>
            <a:off x="900412" y="2314657"/>
            <a:ext cx="10557560" cy="32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360967"/>
            <a:ext cx="10723945" cy="48159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 which is around 77%.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Pie chart for the Launch Site with Highest Success Rate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55306-AEAD-ED31-BD58-61F98C463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"/>
          <a:stretch/>
        </p:blipFill>
        <p:spPr>
          <a:xfrm>
            <a:off x="900710" y="2323700"/>
            <a:ext cx="10723945" cy="332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07805"/>
            <a:ext cx="10414662" cy="48691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Palyload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Mass is below 5000 kg, booster version of FT has the highest success rate whereas booster version of v1.1 has the lowest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Scatter Plot of Payload vs. Launch Outcome for all Sites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0E9D820-45D6-E344-A55A-576D3895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23" y="2386947"/>
            <a:ext cx="10414000" cy="35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49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07805"/>
            <a:ext cx="10414662" cy="48691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Palyload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Mass is above 5000 kg, only booster version of FT and B4 are applied, and both have relatively low success rate. Success rate of FT is about  33% and success rate of B4 is only 20%.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Scatter Plot of Payload vs. Launch Outcome for all Sites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FBCE0-C9D8-C12E-A7E7-E51A48E6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2464646"/>
            <a:ext cx="10515600" cy="35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5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88558"/>
            <a:ext cx="4227292" cy="4403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highest accuracy which is about 94.4%.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parameters: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criterion: entropy,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4,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sqrt,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min_samples_leaf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2,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10,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splitter: best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17A7ACE-BA24-58FF-FE90-C8FA7C61B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353165"/>
              </p:ext>
            </p:extLst>
          </p:nvPr>
        </p:nvGraphicFramePr>
        <p:xfrm>
          <a:off x="5418519" y="1680872"/>
          <a:ext cx="6003470" cy="3811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5395"/>
            <a:ext cx="5588260" cy="44335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the Decision Tree: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all the 13 successful landings, the decision tree correctly classified 12 times as successful landings.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5 unsuccessful landings are correctly classified by the decision tree.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7BB0D-79EB-4CD8-5725-548BA472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687" y="2367809"/>
            <a:ext cx="4664924" cy="35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2234"/>
            <a:ext cx="10687961" cy="464334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Location of launch sites are proximity to Equator line</a:t>
            </a:r>
            <a:r>
              <a:rPr lang="en-CA" altLang="zh-CN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,</a:t>
            </a:r>
            <a:r>
              <a:rPr lang="zh-CN" alt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en-CA" altLang="zh-CN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coast and railway.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Whether the landing is successful or not are associated with launch site, payload mass, orbit type, boost version, and time.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Launch site KSC LC-39A has the highest success rate which is around 77%.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VAFB SLC 4E has nearly 100% success rate when the pay load mass is relatively low.  CCAFS LC-40 has low success rate when pay load mass is low but when the pay load mass is above 10,000 kg, the success rate is 100%.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ES-L1, GEO, HEO and SSO have the highest success rate of 100%.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When </a:t>
            </a:r>
            <a:r>
              <a:rPr kumimoji="0" lang="en-CA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Palyload</a:t>
            </a: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Mass is below 5000 kg, booster version of FT has the highest success rate whereas booster version of v1.1 has the lowest success rate. When </a:t>
            </a:r>
            <a:r>
              <a:rPr kumimoji="0" lang="en-CA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Palyload</a:t>
            </a: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Mass is above 5000 kg, only booster version of FT and B4 are applied, and both have relatively low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The launch success rate increases from 2013 to 2020.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highest classification accuracy which is about 94.4%. Thus, it should be used as the classification method for landing prediction.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Table of classification model accuracy comparison using Jaccard Score, F1 Score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LogLoss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1F8048-BAD6-89D4-8C4C-84B72174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592044"/>
              </p:ext>
            </p:extLst>
          </p:nvPr>
        </p:nvGraphicFramePr>
        <p:xfrm>
          <a:off x="3058410" y="2842346"/>
          <a:ext cx="6075180" cy="249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8628">
                  <a:extLst>
                    <a:ext uri="{9D8B030D-6E8A-4147-A177-3AD203B41FA5}">
                      <a16:colId xmlns:a16="http://schemas.microsoft.com/office/drawing/2014/main" val="3939616579"/>
                    </a:ext>
                  </a:extLst>
                </a:gridCol>
                <a:gridCol w="1195517">
                  <a:extLst>
                    <a:ext uri="{9D8B030D-6E8A-4147-A177-3AD203B41FA5}">
                      <a16:colId xmlns:a16="http://schemas.microsoft.com/office/drawing/2014/main" val="2962454781"/>
                    </a:ext>
                  </a:extLst>
                </a:gridCol>
                <a:gridCol w="1171119">
                  <a:extLst>
                    <a:ext uri="{9D8B030D-6E8A-4147-A177-3AD203B41FA5}">
                      <a16:colId xmlns:a16="http://schemas.microsoft.com/office/drawing/2014/main" val="173010530"/>
                    </a:ext>
                  </a:extLst>
                </a:gridCol>
                <a:gridCol w="1219916">
                  <a:extLst>
                    <a:ext uri="{9D8B030D-6E8A-4147-A177-3AD203B41FA5}">
                      <a16:colId xmlns:a16="http://schemas.microsoft.com/office/drawing/2014/main" val="3318927113"/>
                    </a:ext>
                  </a:extLst>
                </a:gridCol>
              </a:tblGrid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>
                          <a:effectLst/>
                        </a:rPr>
                        <a:t>Model Type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>
                          <a:effectLst/>
                        </a:rPr>
                        <a:t>Jaccard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>
                          <a:effectLst/>
                        </a:rPr>
                        <a:t>F1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 err="1">
                          <a:effectLst/>
                        </a:rPr>
                        <a:t>LogLoss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5602007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K Nearest Neighbors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0.80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0.88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NA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498086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Decision Tree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0.92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0.96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NA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4196950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SVM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0.80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0.88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NA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5810023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Logistic Regression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0.80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0.88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0.48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236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Data Collection – SpaceX API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CA" sz="2400" dirty="0"/>
              <a:t>The SpaceX launch data is collected using an API called SpaceX REST API. The process is shown in the following flowchart: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D98C9C6-13B9-48A6-562E-A9F47A77D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723121"/>
              </p:ext>
            </p:extLst>
          </p:nvPr>
        </p:nvGraphicFramePr>
        <p:xfrm>
          <a:off x="1105786" y="2147777"/>
          <a:ext cx="10352186" cy="22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1105786" y="4412512"/>
            <a:ext cx="102480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GitHub URL of the completed SpaceX API calls notebook: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https://github.com/bunny-tz/IBM_DS_Capstone/blob/b96d815f1fae2106d8b6897d6209b9eb403dce63/w1_jupyter-labs-spacex-data-collection-api.ipynb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Data Collection - Scraping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CA" sz="2400" dirty="0"/>
              <a:t>Web scrap Falcon 9 launch records with </a:t>
            </a:r>
            <a:r>
              <a:rPr lang="en-CA" sz="2400" dirty="0" err="1"/>
              <a:t>BeautifulSoup</a:t>
            </a:r>
            <a:r>
              <a:rPr lang="en-CA" sz="2400" dirty="0"/>
              <a:t>. The process is shown in the following flowchart: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1105786" y="4412512"/>
            <a:ext cx="102480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URL of the completed web scraping notebook: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https://github.com/bunny-tz/IBM_DS_Capstone/blob/b96d815f1fae2106d8b6897d6209b9eb403dce63/w1_jupyter-labs-webscraping.ipynb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78A2841-BEA5-12B3-CDC6-9E712CE67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712239"/>
              </p:ext>
            </p:extLst>
          </p:nvPr>
        </p:nvGraphicFramePr>
        <p:xfrm>
          <a:off x="1105786" y="2147777"/>
          <a:ext cx="10352186" cy="22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436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287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Data Wrangling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CA" sz="2400" dirty="0"/>
              <a:t>The data wrangling mainly includes two parts: dealing with missing values and calculating variables that are useful for data analysis. The process is shown in the following flowchart: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971993" y="5201999"/>
            <a:ext cx="1024801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URL of the completed data wrangling notebook: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https://github.com/bunny-tz/IBM_DS_Capstone/blob/b96d815f1fae2106d8b6897d6209b9eb403dce63/w1_labs-jupyter-spacex-Data%20wrangling.ipynb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750CCEA-5D4C-F269-F18D-2AAC72CBD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308185"/>
              </p:ext>
            </p:extLst>
          </p:nvPr>
        </p:nvGraphicFramePr>
        <p:xfrm>
          <a:off x="1105786" y="2294114"/>
          <a:ext cx="10515600" cy="1988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BE67B5D-948A-6221-768B-D69165BF3999}"/>
              </a:ext>
            </a:extLst>
          </p:cNvPr>
          <p:cNvGrpSpPr/>
          <p:nvPr/>
        </p:nvGrpSpPr>
        <p:grpSpPr>
          <a:xfrm>
            <a:off x="1105786" y="4018111"/>
            <a:ext cx="5443380" cy="1135766"/>
            <a:chOff x="1105786" y="3668233"/>
            <a:chExt cx="5443380" cy="113576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9BFF04-AAAC-76BC-59EC-84A4F2C7EC9E}"/>
                </a:ext>
              </a:extLst>
            </p:cNvPr>
            <p:cNvGrpSpPr/>
            <p:nvPr/>
          </p:nvGrpSpPr>
          <p:grpSpPr>
            <a:xfrm>
              <a:off x="1105786" y="3668233"/>
              <a:ext cx="2839417" cy="1135766"/>
              <a:chOff x="7671304" y="532585"/>
              <a:chExt cx="2839417" cy="1135766"/>
            </a:xfrm>
          </p:grpSpPr>
          <p:sp>
            <p:nvSpPr>
              <p:cNvPr id="17" name="Arrow: Chevron 16">
                <a:extLst>
                  <a:ext uri="{FF2B5EF4-FFF2-40B4-BE49-F238E27FC236}">
                    <a16:creationId xmlns:a16="http://schemas.microsoft.com/office/drawing/2014/main" id="{8314F7E1-57D3-3E66-9E42-FA13BE52E333}"/>
                  </a:ext>
                </a:extLst>
              </p:cNvPr>
              <p:cNvSpPr/>
              <p:nvPr/>
            </p:nvSpPr>
            <p:spPr>
              <a:xfrm>
                <a:off x="7671304" y="532585"/>
                <a:ext cx="2839417" cy="1135766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Arrow: Chevron 4">
                <a:extLst>
                  <a:ext uri="{FF2B5EF4-FFF2-40B4-BE49-F238E27FC236}">
                    <a16:creationId xmlns:a16="http://schemas.microsoft.com/office/drawing/2014/main" id="{07666622-CB90-44B5-5AD7-6EDF7D6439A2}"/>
                  </a:ext>
                </a:extLst>
              </p:cNvPr>
              <p:cNvSpPr txBox="1"/>
              <p:nvPr/>
            </p:nvSpPr>
            <p:spPr>
              <a:xfrm>
                <a:off x="8239187" y="532585"/>
                <a:ext cx="1703651" cy="11357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010" tIns="25337" rIns="25337" bIns="25337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600" kern="1200" dirty="0"/>
                  <a:t>Calculate the number and </a:t>
                </a:r>
                <a:r>
                  <a:rPr lang="en-CA" sz="1600" kern="1200" dirty="0" err="1"/>
                  <a:t>occurence</a:t>
                </a:r>
                <a:r>
                  <a:rPr lang="en-CA" sz="1600" kern="1200" dirty="0"/>
                  <a:t> of mission outcome per orbit type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B025EE-6886-060A-B4F7-FEC21F6FC99B}"/>
                </a:ext>
              </a:extLst>
            </p:cNvPr>
            <p:cNvGrpSpPr/>
            <p:nvPr/>
          </p:nvGrpSpPr>
          <p:grpSpPr>
            <a:xfrm>
              <a:off x="3709749" y="3668233"/>
              <a:ext cx="2839417" cy="1135766"/>
              <a:chOff x="7671304" y="532585"/>
              <a:chExt cx="2839417" cy="1135766"/>
            </a:xfrm>
          </p:grpSpPr>
          <p:sp>
            <p:nvSpPr>
              <p:cNvPr id="15" name="Arrow: Chevron 14">
                <a:extLst>
                  <a:ext uri="{FF2B5EF4-FFF2-40B4-BE49-F238E27FC236}">
                    <a16:creationId xmlns:a16="http://schemas.microsoft.com/office/drawing/2014/main" id="{3E0D6397-FA8C-8A86-CA7D-5B983E72BB00}"/>
                  </a:ext>
                </a:extLst>
              </p:cNvPr>
              <p:cNvSpPr/>
              <p:nvPr/>
            </p:nvSpPr>
            <p:spPr>
              <a:xfrm>
                <a:off x="7671304" y="532585"/>
                <a:ext cx="2839417" cy="1135766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Arrow: Chevron 4">
                <a:extLst>
                  <a:ext uri="{FF2B5EF4-FFF2-40B4-BE49-F238E27FC236}">
                    <a16:creationId xmlns:a16="http://schemas.microsoft.com/office/drawing/2014/main" id="{49C4ED7F-4E46-18AD-62B0-3F10D7F3FF47}"/>
                  </a:ext>
                </a:extLst>
              </p:cNvPr>
              <p:cNvSpPr txBox="1"/>
              <p:nvPr/>
            </p:nvSpPr>
            <p:spPr>
              <a:xfrm>
                <a:off x="8239187" y="532585"/>
                <a:ext cx="1703651" cy="11357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010" tIns="25337" rIns="25337" bIns="25337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400" kern="1200" dirty="0"/>
                  <a:t>Create classification variable that represents the outcome of each launch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2250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</TotalTime>
  <Words>2362</Words>
  <Application>Microsoft Office PowerPoint</Application>
  <PresentationFormat>Widescreen</PresentationFormat>
  <Paragraphs>285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– SpaceX API </vt:lpstr>
      <vt:lpstr>Data Collection - Scraping </vt:lpstr>
      <vt:lpstr>Data Wrangling </vt:lpstr>
      <vt:lpstr>PowerPoint Presentation</vt:lpstr>
      <vt:lpstr>EDA with SQL </vt:lpstr>
      <vt:lpstr>EDA with SQL Continued </vt:lpstr>
      <vt:lpstr>Build an Interactive Map with Folium</vt:lpstr>
      <vt:lpstr>Build a Dashboard with Plotly Dash</vt:lpstr>
      <vt:lpstr>Predictive Analysis (Classification) 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Tianyuan Zhu</cp:lastModifiedBy>
  <cp:revision>218</cp:revision>
  <dcterms:created xsi:type="dcterms:W3CDTF">2021-04-29T18:58:34Z</dcterms:created>
  <dcterms:modified xsi:type="dcterms:W3CDTF">2022-07-24T04:12:13Z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